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6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50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(~20s): They've seen it and played the demo. Don't explain the pillow. Pivot immediately to: who's behind it, and why we ship.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US (~70s): We're artists who also run real businesses — we make payroll, hit deadlines. $285K + a roadmap is exactly what we do for a living. And we've already put our own money 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TEAM: 8 people, six years, mostly volunteered hours because they believe in it. Retention isn't a risk — funding finally lets us pay loyalty we've already earned.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BRIDGE: Let the art on screen carry a beat. They can see the quality — you're just naming the four things that make it unmistakably SAK'D.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ASK (~45s): $285K to finish + marketing, QA, porting. Switch/Switch 2 is the #1 target beyond PC. Be clear; this is the number.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Conservative, Steam-only. Modular roadmap = scope can flex (DLC/extra quest are add-ons). Switch is upside, not baked 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UPSIDE (~35s): You're not funding one title — you're getting in early on a character and a universe. Cree + accessibility = reach and press most indies never get.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(~15s): Hand them the decision. End every meeting with: 'What would you need from us to take this further?' Point to sakd.ca for depth.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A0B0A">
              <a:alpha val="44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3931920"/>
            <a:ext cx="12161520" cy="2926080"/>
          </a:xfrm>
          <a:prstGeom prst="rect">
            <a:avLst/>
          </a:prstGeom>
          <a:solidFill>
            <a:srgbClr val="000000">
              <a:alpha val="55000"/>
            </a:srgbClr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4" name="Image 0" descr="/home/claude/assets/logo_tran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920" y="777240"/>
            <a:ext cx="6583680" cy="3212519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5" name="Text 2"/>
          <p:cNvSpPr/>
          <p:nvPr/>
        </p:nvSpPr>
        <p:spPr>
          <a:xfrm>
            <a:off x="0" y="4154351"/>
            <a:ext cx="1216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kern="0" spc="600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PILLOW WITH POWER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548640" y="6217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ALCHEMY INTERACTIVE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126480" y="6217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300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publisher pitch · NAGIS · Game Con Canada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211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assets/demo_0_1606x20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1165205"/>
            <a:ext cx="4754880" cy="592139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080" y="5486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BACK THIS TEAM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94360" y="914400"/>
            <a:ext cx="7406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39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don't just make games.</a:t>
            </a:r>
            <a:endParaRPr lang="en-US" sz="3900" dirty="0"/>
          </a:p>
          <a:p>
            <a:pPr marL="0" indent="0">
              <a:lnSpc>
                <a:spcPct val="98000"/>
              </a:lnSpc>
              <a:buNone/>
            </a:pPr>
            <a:r>
              <a:rPr lang="en-US" sz="39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run companies.</a:t>
            </a:r>
            <a:endParaRPr lang="en-US" sz="3900" dirty="0"/>
          </a:p>
        </p:txBody>
      </p:sp>
      <p:sp>
        <p:nvSpPr>
          <p:cNvPr id="5" name="Shape 2"/>
          <p:cNvSpPr/>
          <p:nvPr/>
        </p:nvSpPr>
        <p:spPr>
          <a:xfrm>
            <a:off x="594360" y="2788920"/>
            <a:ext cx="7040880" cy="1143000"/>
          </a:xfrm>
          <a:prstGeom prst="roundRect">
            <a:avLst>
              <a:gd name="adj" fmla="val 6400"/>
            </a:avLst>
          </a:prstGeom>
          <a:solidFill>
            <a:srgbClr val="1F1D18"/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868680" y="2898648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years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68680" y="3291840"/>
            <a:ext cx="6492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5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I've run Alchemy Imageworks — a web &amp; design studio — for 15 years, through COVID and a downturn, in a brutal market.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594360" y="4096512"/>
            <a:ext cx="7040880" cy="1143000"/>
          </a:xfrm>
          <a:prstGeom prst="roundRect">
            <a:avLst>
              <a:gd name="adj" fmla="val 6400"/>
            </a:avLst>
          </a:prstGeom>
          <a:solidFill>
            <a:srgbClr val="1F1D18"/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868680" y="4206240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second company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868680" y="4599432"/>
            <a:ext cx="6492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5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wife took our IT division and built it into a thriving business. She's our CFO.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594360" y="5404104"/>
            <a:ext cx="7040880" cy="1143000"/>
          </a:xfrm>
          <a:prstGeom prst="roundRect">
            <a:avLst>
              <a:gd name="adj" fmla="val 6400"/>
            </a:avLst>
          </a:prstGeom>
          <a:solidFill>
            <a:srgbClr val="1F1D18"/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868680" y="5513832"/>
            <a:ext cx="6492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$170K already in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868680" y="5907024"/>
            <a:ext cx="6492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45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$90K of my own money + ~$80K private investment. We've de-risked this ourselves.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A0B0A">
              <a:alpha val="16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0D0C">
              <a:alpha val="78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PEOPLE BEHIND IT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804672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years together. Still here.</a:t>
            </a:r>
            <a:endParaRPr lang="en-US" sz="3200" dirty="0"/>
          </a:p>
        </p:txBody>
      </p:sp>
      <p:pic>
        <p:nvPicPr>
          <p:cNvPr id="6" name="Image 0" descr="/home/claude/assets/tm_0_280x28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157276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7" name="Text 4"/>
          <p:cNvSpPr/>
          <p:nvPr/>
        </p:nvSpPr>
        <p:spPr>
          <a:xfrm>
            <a:off x="365760" y="352958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Kelly Eros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365760" y="37947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CEO · Game Design</a:t>
            </a:r>
            <a:endParaRPr lang="en-US" sz="1100" dirty="0"/>
          </a:p>
        </p:txBody>
      </p:sp>
      <p:pic>
        <p:nvPicPr>
          <p:cNvPr id="9" name="Image 1" descr="/home/claude/assets/tm_1_280x28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880" y="157276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10" name="Text 6"/>
          <p:cNvSpPr/>
          <p:nvPr/>
        </p:nvSpPr>
        <p:spPr>
          <a:xfrm>
            <a:off x="3383280" y="352958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Alejandro ‘Grenias’ Aguirre</a:t>
            </a:r>
            <a:endParaRPr lang="en-US" sz="1250" dirty="0"/>
          </a:p>
        </p:txBody>
      </p:sp>
      <p:sp>
        <p:nvSpPr>
          <p:cNvPr id="11" name="Text 7"/>
          <p:cNvSpPr/>
          <p:nvPr/>
        </p:nvSpPr>
        <p:spPr>
          <a:xfrm>
            <a:off x="3383280" y="37947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Art Direction</a:t>
            </a:r>
            <a:endParaRPr lang="en-US" sz="1100" dirty="0"/>
          </a:p>
        </p:txBody>
      </p:sp>
      <p:pic>
        <p:nvPicPr>
          <p:cNvPr id="12" name="Image 2" descr="/home/claude/assets/tm_2_280x280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157276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13" name="Text 8"/>
          <p:cNvSpPr/>
          <p:nvPr/>
        </p:nvSpPr>
        <p:spPr>
          <a:xfrm>
            <a:off x="6400800" y="352958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Amador Guardado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6400800" y="37947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Developer</a:t>
            </a:r>
            <a:endParaRPr lang="en-US" sz="1100" dirty="0"/>
          </a:p>
        </p:txBody>
      </p:sp>
      <p:pic>
        <p:nvPicPr>
          <p:cNvPr id="15" name="Image 3" descr="/home/claude/assets/tm_3_280x28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6920" y="157276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16" name="Text 10"/>
          <p:cNvSpPr/>
          <p:nvPr/>
        </p:nvSpPr>
        <p:spPr>
          <a:xfrm>
            <a:off x="9418320" y="352958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Brandon Vix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9418320" y="379476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 &amp; SFX</a:t>
            </a:r>
            <a:endParaRPr lang="en-US" sz="1100" dirty="0"/>
          </a:p>
        </p:txBody>
      </p:sp>
      <p:pic>
        <p:nvPicPr>
          <p:cNvPr id="18" name="Image 4" descr="/home/claude/assets/tm_4_280x280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4360" y="413308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19" name="Text 12"/>
          <p:cNvSpPr/>
          <p:nvPr/>
        </p:nvSpPr>
        <p:spPr>
          <a:xfrm>
            <a:off x="365760" y="608990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Brittany Eros</a:t>
            </a:r>
            <a:endParaRPr lang="en-US" sz="1250" dirty="0"/>
          </a:p>
        </p:txBody>
      </p:sp>
      <p:sp>
        <p:nvSpPr>
          <p:cNvPr id="20" name="Text 13"/>
          <p:cNvSpPr/>
          <p:nvPr/>
        </p:nvSpPr>
        <p:spPr>
          <a:xfrm>
            <a:off x="365760" y="635508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· Accounting</a:t>
            </a:r>
            <a:endParaRPr lang="en-US" sz="1100" dirty="0"/>
          </a:p>
        </p:txBody>
      </p:sp>
      <p:pic>
        <p:nvPicPr>
          <p:cNvPr id="21" name="Image 5" descr="/home/claude/assets/tm_5_280x280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11880" y="413308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22" name="Text 14"/>
          <p:cNvSpPr/>
          <p:nvPr/>
        </p:nvSpPr>
        <p:spPr>
          <a:xfrm>
            <a:off x="3383280" y="608990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 Lemus</a:t>
            </a:r>
            <a:endParaRPr lang="en-US" sz="1250" dirty="0"/>
          </a:p>
        </p:txBody>
      </p:sp>
      <p:sp>
        <p:nvSpPr>
          <p:cNvPr id="23" name="Text 15"/>
          <p:cNvSpPr/>
          <p:nvPr/>
        </p:nvSpPr>
        <p:spPr>
          <a:xfrm>
            <a:off x="3383280" y="635508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Animator</a:t>
            </a:r>
            <a:endParaRPr lang="en-US" sz="1100" dirty="0"/>
          </a:p>
        </p:txBody>
      </p:sp>
      <p:pic>
        <p:nvPicPr>
          <p:cNvPr id="24" name="Image 6" descr="/home/claude/assets/tm_6_280x280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29400" y="413308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25" name="Text 16"/>
          <p:cNvSpPr/>
          <p:nvPr/>
        </p:nvSpPr>
        <p:spPr>
          <a:xfrm>
            <a:off x="6400800" y="608990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Roland Baranowski</a:t>
            </a:r>
            <a:endParaRPr lang="en-US" sz="1250" dirty="0"/>
          </a:p>
        </p:txBody>
      </p:sp>
      <p:sp>
        <p:nvSpPr>
          <p:cNvPr id="26" name="Text 17"/>
          <p:cNvSpPr/>
          <p:nvPr/>
        </p:nvSpPr>
        <p:spPr>
          <a:xfrm>
            <a:off x="6400800" y="635508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Unity Dev</a:t>
            </a:r>
            <a:endParaRPr lang="en-US" sz="1100" dirty="0"/>
          </a:p>
        </p:txBody>
      </p:sp>
      <p:pic>
        <p:nvPicPr>
          <p:cNvPr id="27" name="Image 7" descr="/home/claude/assets/tm_7_280x280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46920" y="4133088"/>
            <a:ext cx="1920240" cy="1920240"/>
          </a:xfrm>
          <a:prstGeom prst="rect">
            <a:avLst/>
          </a:prstGeom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</p:pic>
      <p:sp>
        <p:nvSpPr>
          <p:cNvPr id="28" name="Text 18"/>
          <p:cNvSpPr/>
          <p:nvPr/>
        </p:nvSpPr>
        <p:spPr>
          <a:xfrm>
            <a:off x="9418320" y="6089904"/>
            <a:ext cx="2377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Roberto J. Guajardo</a:t>
            </a:r>
            <a:endParaRPr lang="en-US" sz="1250" dirty="0"/>
          </a:p>
        </p:txBody>
      </p:sp>
      <p:sp>
        <p:nvSpPr>
          <p:cNvPr id="29" name="Text 19"/>
          <p:cNvSpPr/>
          <p:nvPr/>
        </p:nvSpPr>
        <p:spPr>
          <a:xfrm>
            <a:off x="9418320" y="6355080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Unity Dev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A0B0A">
              <a:alpha val="32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7132320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GAME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1115568"/>
            <a:ext cx="6766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You've already played it.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this is all we'll say about it: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94360" y="2487168"/>
            <a:ext cx="6309360" cy="841248"/>
          </a:xfrm>
          <a:prstGeom prst="roundRect">
            <a:avLst>
              <a:gd name="adj" fmla="val 8696"/>
            </a:avLst>
          </a:prstGeom>
          <a:solidFill>
            <a:srgbClr val="1F1D18">
              <a:alpha val="92000"/>
            </a:srgbClr>
          </a:solidFill>
          <a:ln w="12700">
            <a:solidFill>
              <a:srgbClr val="7BC043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868680" y="2596896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living pillow as your hero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68680" y="2944368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nowhere else in the genre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4360" y="3438144"/>
            <a:ext cx="6309360" cy="841248"/>
          </a:xfrm>
          <a:prstGeom prst="roundRect">
            <a:avLst>
              <a:gd name="adj" fmla="val 8696"/>
            </a:avLst>
          </a:prstGeom>
          <a:solidFill>
            <a:srgbClr val="1F1D18">
              <a:alpha val="92000"/>
            </a:srgbClr>
          </a:solidFill>
          <a:ln w="12700">
            <a:solidFill>
              <a:srgbClr val="7BC043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868680" y="3547872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Hand-drawn, frame by frame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8680" y="3895344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Saturday-morning-cartoon soul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94360" y="4389120"/>
            <a:ext cx="6309360" cy="841248"/>
          </a:xfrm>
          <a:prstGeom prst="roundRect">
            <a:avLst>
              <a:gd name="adj" fmla="val 8696"/>
            </a:avLst>
          </a:prstGeom>
          <a:solidFill>
            <a:srgbClr val="1F1D18">
              <a:alpha val="92000"/>
            </a:srgbClr>
          </a:solidFill>
          <a:ln w="12700">
            <a:solidFill>
              <a:srgbClr val="7BC043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868680" y="4498848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elemental magics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68680" y="484632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combat + puzzles + metroidvania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94360" y="5340096"/>
            <a:ext cx="6309360" cy="841248"/>
          </a:xfrm>
          <a:prstGeom prst="roundRect">
            <a:avLst>
              <a:gd name="adj" fmla="val 8696"/>
            </a:avLst>
          </a:prstGeom>
          <a:solidFill>
            <a:srgbClr val="1F1D18">
              <a:alpha val="92000"/>
            </a:srgbClr>
          </a:solidFill>
          <a:ln w="12700">
            <a:solidFill>
              <a:srgbClr val="7BC043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868680" y="5449824"/>
            <a:ext cx="5852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worlds · ~18 hours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68680" y="5797296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replay, DLC &amp; challenge modes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A0B0A">
              <a:alpha val="26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0D0C">
              <a:alpha val="68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EBA6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ASK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8229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$285,000</a:t>
            </a:r>
            <a:endParaRPr lang="en-US" sz="9200" dirty="0"/>
          </a:p>
        </p:txBody>
      </p:sp>
      <p:sp>
        <p:nvSpPr>
          <p:cNvPr id="6" name="Text 4"/>
          <p:cNvSpPr/>
          <p:nvPr/>
        </p:nvSpPr>
        <p:spPr>
          <a:xfrm>
            <a:off x="713232" y="260604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kern="0" spc="600" dirty="0">
                <a:solidFill>
                  <a:srgbClr val="EBA6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CAD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13232" y="29718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finish development.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13232" y="379476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the three things a great publisher does better than we can alone: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13232" y="4343400"/>
            <a:ext cx="2926080" cy="868680"/>
          </a:xfrm>
          <a:prstGeom prst="roundRect">
            <a:avLst>
              <a:gd name="adj" fmla="val 10526"/>
            </a:avLst>
          </a:prstGeom>
          <a:solidFill>
            <a:srgbClr val="7BC043"/>
          </a:solidFill>
          <a:ln/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850392" y="4343400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1024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reach</a:t>
            </a:r>
            <a:endParaRPr lang="en-US" sz="1550" dirty="0"/>
          </a:p>
        </p:txBody>
      </p:sp>
      <p:sp>
        <p:nvSpPr>
          <p:cNvPr id="11" name="Shape 9"/>
          <p:cNvSpPr/>
          <p:nvPr/>
        </p:nvSpPr>
        <p:spPr>
          <a:xfrm>
            <a:off x="3913632" y="4343400"/>
            <a:ext cx="2926080" cy="868680"/>
          </a:xfrm>
          <a:prstGeom prst="roundRect">
            <a:avLst>
              <a:gd name="adj" fmla="val 10526"/>
            </a:avLst>
          </a:prstGeom>
          <a:solidFill>
            <a:srgbClr val="7BC043"/>
          </a:solidFill>
          <a:ln/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4050792" y="4343400"/>
            <a:ext cx="26517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1024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QA support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7114032" y="4343400"/>
            <a:ext cx="4480560" cy="868680"/>
          </a:xfrm>
          <a:prstGeom prst="roundRect">
            <a:avLst>
              <a:gd name="adj" fmla="val 10526"/>
            </a:avLst>
          </a:prstGeom>
          <a:solidFill>
            <a:srgbClr val="7BC043"/>
          </a:solidFill>
          <a:ln/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7251192" y="4343400"/>
            <a:ext cx="4206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550" b="1" dirty="0">
                <a:solidFill>
                  <a:srgbClr val="1024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Console porting — Switch &amp; Switch 2 first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2111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GOES · AND WHAT IT RETURNS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804672"/>
            <a:ext cx="10972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months to launch — Q4 2027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591056" y="2423160"/>
            <a:ext cx="8979408" cy="0"/>
          </a:xfrm>
          <a:prstGeom prst="line">
            <a:avLst/>
          </a:prstGeom>
          <a:noFill/>
          <a:ln w="25400">
            <a:solidFill>
              <a:srgbClr val="4E8E2A"/>
            </a:solidFill>
            <a:prstDash val="dash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1444752" y="2276856"/>
            <a:ext cx="292608" cy="292608"/>
          </a:xfrm>
          <a:prstGeom prst="ellipse">
            <a:avLst/>
          </a:prstGeom>
          <a:solidFill>
            <a:srgbClr val="7BC043"/>
          </a:solidFill>
          <a:ln w="25400">
            <a:solidFill>
              <a:srgbClr val="12111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94360" y="2697480"/>
            <a:ext cx="1993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Core Dev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94360" y="3026664"/>
            <a:ext cx="1993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1–5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689604" y="2276856"/>
            <a:ext cx="292608" cy="292608"/>
          </a:xfrm>
          <a:prstGeom prst="ellipse">
            <a:avLst/>
          </a:prstGeom>
          <a:solidFill>
            <a:srgbClr val="7BC043"/>
          </a:solidFill>
          <a:ln w="25400">
            <a:solidFill>
              <a:srgbClr val="12111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2839212" y="2697480"/>
            <a:ext cx="1993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839212" y="3026664"/>
            <a:ext cx="1993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6–9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5934456" y="2276856"/>
            <a:ext cx="292608" cy="292608"/>
          </a:xfrm>
          <a:prstGeom prst="ellipse">
            <a:avLst/>
          </a:prstGeom>
          <a:solidFill>
            <a:srgbClr val="7BC043"/>
          </a:solidFill>
          <a:ln w="25400">
            <a:solidFill>
              <a:srgbClr val="12111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5084064" y="2697480"/>
            <a:ext cx="1993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084064" y="3026664"/>
            <a:ext cx="1993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10–12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179308" y="2276856"/>
            <a:ext cx="292608" cy="292608"/>
          </a:xfrm>
          <a:prstGeom prst="ellipse">
            <a:avLst/>
          </a:prstGeom>
          <a:solidFill>
            <a:srgbClr val="7BC043"/>
          </a:solidFill>
          <a:ln w="25400">
            <a:solidFill>
              <a:srgbClr val="12111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7328916" y="2697480"/>
            <a:ext cx="1993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9FD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7328916" y="3026664"/>
            <a:ext cx="1993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13–14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10424160" y="2276856"/>
            <a:ext cx="292608" cy="292608"/>
          </a:xfrm>
          <a:prstGeom prst="ellipse">
            <a:avLst/>
          </a:prstGeom>
          <a:solidFill>
            <a:srgbClr val="EBA63C"/>
          </a:solidFill>
          <a:ln w="25400">
            <a:solidFill>
              <a:srgbClr val="12111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9573768" y="2697480"/>
            <a:ext cx="19933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EBA6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573768" y="3026664"/>
            <a:ext cx="1993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15–17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94360" y="379476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EBA6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NUMBERS — Steam only, conservative VG Insights comparables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94360" y="4251960"/>
            <a:ext cx="2615184" cy="1783080"/>
          </a:xfrm>
          <a:prstGeom prst="roundRect">
            <a:avLst>
              <a:gd name="adj" fmla="val 4103"/>
            </a:avLst>
          </a:prstGeom>
          <a:solidFill>
            <a:srgbClr val="1F1D18"/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594360" y="4434840"/>
            <a:ext cx="26151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$24.95</a:t>
            </a:r>
            <a:endParaRPr lang="en-US" sz="4000" dirty="0"/>
          </a:p>
        </p:txBody>
      </p:sp>
      <p:sp>
        <p:nvSpPr>
          <p:cNvPr id="23" name="Text 21"/>
          <p:cNvSpPr/>
          <p:nvPr/>
        </p:nvSpPr>
        <p:spPr>
          <a:xfrm>
            <a:off x="758952" y="5285232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price · CAD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3380232" y="4251960"/>
            <a:ext cx="2615184" cy="1783080"/>
          </a:xfrm>
          <a:prstGeom prst="roundRect">
            <a:avLst>
              <a:gd name="adj" fmla="val 4103"/>
            </a:avLst>
          </a:prstGeom>
          <a:solidFill>
            <a:srgbClr val="1F1D18"/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3380232" y="4434840"/>
            <a:ext cx="26151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18K</a:t>
            </a:r>
            <a:endParaRPr lang="en-US" sz="4000" dirty="0"/>
          </a:p>
        </p:txBody>
      </p:sp>
      <p:sp>
        <p:nvSpPr>
          <p:cNvPr id="26" name="Text 24"/>
          <p:cNvSpPr/>
          <p:nvPr/>
        </p:nvSpPr>
        <p:spPr>
          <a:xfrm>
            <a:off x="3544824" y="5285232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 · first month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6166104" y="4251960"/>
            <a:ext cx="2615184" cy="1783080"/>
          </a:xfrm>
          <a:prstGeom prst="roundRect">
            <a:avLst>
              <a:gd name="adj" fmla="val 4103"/>
            </a:avLst>
          </a:prstGeom>
          <a:solidFill>
            <a:srgbClr val="1F1D18"/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6166104" y="4434840"/>
            <a:ext cx="26151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44K</a:t>
            </a:r>
            <a:endParaRPr lang="en-US" sz="4000" dirty="0"/>
          </a:p>
        </p:txBody>
      </p:sp>
      <p:sp>
        <p:nvSpPr>
          <p:cNvPr id="29" name="Text 27"/>
          <p:cNvSpPr/>
          <p:nvPr/>
        </p:nvSpPr>
        <p:spPr>
          <a:xfrm>
            <a:off x="6330696" y="5285232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 · first 3 months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951976" y="4251960"/>
            <a:ext cx="2615184" cy="1783080"/>
          </a:xfrm>
          <a:prstGeom prst="roundRect">
            <a:avLst>
              <a:gd name="adj" fmla="val 4103"/>
            </a:avLst>
          </a:prstGeom>
          <a:solidFill>
            <a:srgbClr val="1F1D18"/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31" name="Text 29"/>
          <p:cNvSpPr/>
          <p:nvPr/>
        </p:nvSpPr>
        <p:spPr>
          <a:xfrm>
            <a:off x="8951976" y="4434840"/>
            <a:ext cx="2615184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7BC0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130K+</a:t>
            </a:r>
            <a:endParaRPr lang="en-US" sz="4000" dirty="0"/>
          </a:p>
        </p:txBody>
      </p:sp>
      <p:sp>
        <p:nvSpPr>
          <p:cNvPr id="32" name="Text 30"/>
          <p:cNvSpPr/>
          <p:nvPr/>
        </p:nvSpPr>
        <p:spPr>
          <a:xfrm>
            <a:off x="9116568" y="5285232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13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 · year one (≈220K with free DLC)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94360" y="6199632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solidFill>
                  <a:srgbClr val="B9B2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Switch and every other platform is upside on top of this.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A0B0A">
              <a:alpha val="30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7498080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400" dirty="0">
                <a:solidFill>
                  <a:srgbClr val="EBA6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BEYOND THE GAME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1115568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 universe, not a title.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40080" y="1965960"/>
            <a:ext cx="6766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transmedia rollout is mapped: </a:t>
            </a:r>
            <a:r>
              <a:rPr lang="en-US" sz="16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webisodes, animation, comics, sequels and adjacent titles — built around one of the most marketable original characters on the market.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94360" y="3154680"/>
            <a:ext cx="6858000" cy="1371600"/>
          </a:xfrm>
          <a:prstGeom prst="roundRect">
            <a:avLst>
              <a:gd name="adj" fmla="val 5333"/>
            </a:avLst>
          </a:prstGeom>
          <a:solidFill>
            <a:srgbClr val="1F1D18">
              <a:alpha val="90000"/>
            </a:srgbClr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868680" y="32918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BA6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 reach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3685032"/>
            <a:ext cx="6400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localization including a Cree language option — almost unheard of in games, reaching a large, underserved Canadian audience.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94360" y="4672584"/>
            <a:ext cx="6858000" cy="1371600"/>
          </a:xfrm>
          <a:prstGeom prst="roundRect">
            <a:avLst>
              <a:gd name="adj" fmla="val 5333"/>
            </a:avLst>
          </a:prstGeom>
          <a:solidFill>
            <a:srgbClr val="1F1D18">
              <a:alpha val="90000"/>
            </a:srgbClr>
          </a:solidFill>
          <a:ln w="12700">
            <a:solidFill>
              <a:srgbClr val="3A352B"/>
            </a:solidFill>
            <a:prstDash val="solid"/>
          </a:ln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868680" y="4809744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BA6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Built-in accessibility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68680" y="5202936"/>
            <a:ext cx="6400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Adjustable difficulty, a parental feather-vs-blood toggle, and customizable characters widen the audience from day one.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A0B0A">
              <a:alpha val="26000"/>
            </a:srgbClr>
          </a:solidFill>
          <a:ln/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B0D0C">
              <a:alpha val="70000"/>
            </a:srgbClr>
          </a:solidFill>
          <a:ln/>
        </p:spPr>
        <p:txBody>
          <a:bodyPr/>
          <a:lstStyle/>
          <a:p>
            <a:endParaRPr lang="en-CA"/>
          </a:p>
        </p:txBody>
      </p:sp>
      <p:pic>
        <p:nvPicPr>
          <p:cNvPr id="4" name="Image 0" descr="/home/claude/assets/logo_tran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640080"/>
            <a:ext cx="4206240" cy="205244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94360" y="23317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5F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build it together.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40080" y="3200400"/>
            <a:ext cx="6949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5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can be made — it's already being made. The question is whether it reaches its full potential, on every console, in front of the widest possible audience.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640080" y="443484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700" b="1" dirty="0">
                <a:solidFill>
                  <a:srgbClr val="9FD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Kelly Eros</a:t>
            </a:r>
            <a:endParaRPr lang="en-US" sz="1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kelly@alchemyinteractive.ca</a:t>
            </a:r>
            <a:endParaRPr lang="en-US" sz="17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F5F1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780-983-6051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8001000" y="2651760"/>
            <a:ext cx="3520440" cy="3383280"/>
          </a:xfrm>
          <a:prstGeom prst="roundRect">
            <a:avLst>
              <a:gd name="adj" fmla="val 2703"/>
            </a:avLst>
          </a:prstGeom>
          <a:solidFill>
            <a:srgbClr val="F5F1E8"/>
          </a:solidFill>
          <a:ln/>
          <a:effectLst>
            <a:outerShdw blurRad="114300" dist="50800" dir="5400000" algn="bl" rotWithShape="0">
              <a:srgbClr val="000000">
                <a:alpha val="45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pic>
        <p:nvPicPr>
          <p:cNvPr id="9" name="Image 1" descr="/home/claude/assets/qr_si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0" y="2880360"/>
            <a:ext cx="1554480" cy="1554480"/>
          </a:xfrm>
          <a:prstGeom prst="rect">
            <a:avLst/>
          </a:prstGeom>
        </p:spPr>
      </p:pic>
      <p:pic>
        <p:nvPicPr>
          <p:cNvPr id="10" name="Image 2" descr="/home/claude/assets/qr_demo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4120" y="2880360"/>
            <a:ext cx="1554480" cy="155448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229600" y="44805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211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deck &amp; pitch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8229600" y="473659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E8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sakd.ca</a:t>
            </a:r>
            <a:endParaRPr lang="en-US" sz="1200" dirty="0"/>
          </a:p>
        </p:txBody>
      </p:sp>
      <p:sp>
        <p:nvSpPr>
          <p:cNvPr id="13" name="Text 8"/>
          <p:cNvSpPr/>
          <p:nvPr/>
        </p:nvSpPr>
        <p:spPr>
          <a:xfrm>
            <a:off x="10104120" y="44805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211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Play the demo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10104120" y="4736592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4E8E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Steam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8001000" y="5532120"/>
            <a:ext cx="3520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5A5A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Scan for the detailed pitch &amp; playable demo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750</Words>
  <Application>Microsoft Office PowerPoint</Application>
  <PresentationFormat>Widescreen</PresentationFormat>
  <Paragraphs>104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SAK'D — Live Pitch</dc:title>
  <dc:subject>PptxGenJS Presentation</dc:subject>
  <dc:creator>Alchemy Interactive</dc:creator>
  <cp:lastModifiedBy>Kelly Eros</cp:lastModifiedBy>
  <cp:revision>1</cp:revision>
  <dcterms:created xsi:type="dcterms:W3CDTF">2026-06-19T13:28:22Z</dcterms:created>
  <dcterms:modified xsi:type="dcterms:W3CDTF">2026-06-19T13:38:03Z</dcterms:modified>
</cp:coreProperties>
</file>